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8" r:id="rId5"/>
    <p:sldId id="259" r:id="rId6"/>
    <p:sldId id="282" r:id="rId7"/>
    <p:sldId id="261" r:id="rId8"/>
    <p:sldId id="262" r:id="rId9"/>
    <p:sldId id="267" r:id="rId10"/>
    <p:sldId id="270" r:id="rId11"/>
    <p:sldId id="271" r:id="rId12"/>
    <p:sldId id="273" r:id="rId13"/>
    <p:sldId id="274" r:id="rId14"/>
    <p:sldId id="290" r:id="rId15"/>
    <p:sldId id="27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2BFD80-0F10-4107-A438-8CCB5337811E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PERN2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n-US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n-US"/>
        </a:p>
      </dgm:t>
    </dgm:pt>
    <dgm:pt modelId="{A9980A4D-799D-486B-AA3D-157C693C32C5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Research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280FBCD-F8F1-4D36-A914-733691CA04CA}" type="parTrans" cxnId="{6D3A2FA6-FED5-4935-AA59-8A617E9D6596}">
      <dgm:prSet/>
      <dgm:spPr/>
      <dgm:t>
        <a:bodyPr/>
        <a:lstStyle/>
        <a:p>
          <a:endParaRPr lang="en-US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en-US"/>
        </a:p>
      </dgm:t>
    </dgm:pt>
    <dgm:pt modelId="{6DE4BB67-C3EF-4D6E-BD2A-92FBC8634B1D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Internet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01ABC4A-C57A-4D32-B9FE-86643EDDD8A4}" type="parTrans" cxnId="{CABA9D42-62A1-4695-BFFC-68544A7DD456}">
      <dgm:prSet/>
      <dgm:spPr/>
      <dgm:t>
        <a:bodyPr/>
        <a:lstStyle/>
        <a:p>
          <a:endParaRPr lang="en-US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n-US"/>
        </a:p>
      </dgm:t>
    </dgm:pt>
    <dgm:pt modelId="{46965E3F-FFD4-4EC3-9822-58417902B2F7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Distance Learning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CEEA9D3-680A-4D56-8AE5-1E0021DD3E24}" type="parTrans" cxnId="{1C27D820-2C05-4D06-B241-785A796D9E6F}">
      <dgm:prSet/>
      <dgm:spPr/>
      <dgm:t>
        <a:bodyPr/>
        <a:lstStyle/>
        <a:p>
          <a:endParaRPr lang="en-US"/>
        </a:p>
      </dgm:t>
    </dgm:pt>
    <dgm:pt modelId="{8B8DCD60-855E-4B13-BE97-4955CD11985C}" type="sibTrans" cxnId="{1C27D820-2C05-4D06-B241-785A796D9E6F}">
      <dgm:prSet/>
      <dgm:spPr/>
      <dgm:t>
        <a:bodyPr/>
        <a:lstStyle/>
        <a:p>
          <a:endParaRPr lang="en-US"/>
        </a:p>
      </dgm:t>
    </dgm:pt>
    <dgm:pt modelId="{48D712FE-B522-475C-95B8-BF8BF54C77A4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Managed Services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DC39AB8-82FF-49D6-9F9A-79C7E0C79579}" type="parTrans" cxnId="{857CFF5E-3F64-451B-9A87-6E4F682B3FBF}">
      <dgm:prSet/>
      <dgm:spPr/>
      <dgm:t>
        <a:bodyPr/>
        <a:lstStyle/>
        <a:p>
          <a:endParaRPr lang="en-US"/>
        </a:p>
      </dgm:t>
    </dgm:pt>
    <dgm:pt modelId="{5B59EE53-3EF1-4EBF-B0D0-744DE7FA4AED}" type="sibTrans" cxnId="{857CFF5E-3F64-451B-9A87-6E4F682B3FBF}">
      <dgm:prSet/>
      <dgm:spPr/>
      <dgm:t>
        <a:bodyPr/>
        <a:lstStyle/>
        <a:p>
          <a:endParaRPr lang="en-US"/>
        </a:p>
      </dgm:t>
    </dgm:pt>
    <dgm:pt modelId="{AD79F1E8-2002-4BF1-8AD3-6B215261BDE3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Intranet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4D5E0B0-72A5-433A-ADD0-FE6F6DA958A0}" type="parTrans" cxnId="{7494F6BE-83A5-4833-83FA-69F15BA7D4E9}">
      <dgm:prSet/>
      <dgm:spPr/>
      <dgm:t>
        <a:bodyPr/>
        <a:lstStyle/>
        <a:p>
          <a:endParaRPr lang="en-US"/>
        </a:p>
      </dgm:t>
    </dgm:pt>
    <dgm:pt modelId="{EBD0837C-B925-456A-AA41-5DE259A57B50}" type="sibTrans" cxnId="{7494F6BE-83A5-4833-83FA-69F15BA7D4E9}">
      <dgm:prSet/>
      <dgm:spPr/>
      <dgm:t>
        <a:bodyPr/>
        <a:lstStyle/>
        <a:p>
          <a:endParaRPr lang="en-US"/>
        </a:p>
      </dgm:t>
    </dgm:pt>
    <dgm:pt modelId="{CFFB24A2-06C4-47F2-8451-BB7570DFB3DC}" type="pres">
      <dgm:prSet presAssocID="{8B443772-342B-496B-B464-D16FA9AD6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AAB1A-801F-47F0-A79B-C7962C9F4143}" type="pres">
      <dgm:prSet presAssocID="{652BFD80-0F10-4107-A438-8CCB5337811E}" presName="centerShape" presStyleLbl="node0" presStyleIdx="0" presStyleCnt="1"/>
      <dgm:spPr/>
      <dgm:t>
        <a:bodyPr/>
        <a:lstStyle/>
        <a:p>
          <a:endParaRPr lang="en-US"/>
        </a:p>
      </dgm:t>
    </dgm:pt>
    <dgm:pt modelId="{32B9B835-649B-47F0-9FAD-375BCD4491E0}" type="pres">
      <dgm:prSet presAssocID="{D280FBCD-F8F1-4D36-A914-733691CA04C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10ABD3C-252E-43A1-86BC-83295A7883A8}" type="pres">
      <dgm:prSet presAssocID="{D280FBCD-F8F1-4D36-A914-733691CA04C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4DF1B2A-1F38-4512-BA9E-9FDE82950769}" type="pres">
      <dgm:prSet presAssocID="{A9980A4D-799D-486B-AA3D-157C693C32C5}" presName="node" presStyleLbl="node1" presStyleIdx="0" presStyleCnt="5" custRadScaleRad="95919" custRadScaleInc="-4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572E-F4DE-45B7-88FE-7FCABC7CD581}" type="pres">
      <dgm:prSet presAssocID="{E01ABC4A-C57A-4D32-B9FE-86643EDDD8A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63A55AF-04B1-429F-9BF7-52E522A5C825}" type="pres">
      <dgm:prSet presAssocID="{E01ABC4A-C57A-4D32-B9FE-86643EDDD8A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206C4F9-2C0F-400F-B033-5D41C3DE4FF7}" type="pres">
      <dgm:prSet presAssocID="{6DE4BB67-C3EF-4D6E-BD2A-92FBC8634B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4BF64-2063-44D7-B2E1-C052C3DFA3B9}" type="pres">
      <dgm:prSet presAssocID="{DCEEA9D3-680A-4D56-8AE5-1E0021DD3E2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5596255-7E77-4978-8576-CDF2CDEEE888}" type="pres">
      <dgm:prSet presAssocID="{DCEEA9D3-680A-4D56-8AE5-1E0021DD3E2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8986804-C7E4-4D10-AAED-3A96FD40F081}" type="pres">
      <dgm:prSet presAssocID="{46965E3F-FFD4-4EC3-9822-58417902B2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A841-A9F8-4266-8282-0B12AF610FC7}" type="pres">
      <dgm:prSet presAssocID="{ADC39AB8-82FF-49D6-9F9A-79C7E0C7957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DC9488F-1D4C-4598-82AA-7B5500EBE103}" type="pres">
      <dgm:prSet presAssocID="{ADC39AB8-82FF-49D6-9F9A-79C7E0C7957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4F88398-2C27-4C02-BAF2-832EC893B505}" type="pres">
      <dgm:prSet presAssocID="{48D712FE-B522-475C-95B8-BF8BF54C77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83212-A4DB-4E9F-8918-DB552A25BA26}" type="pres">
      <dgm:prSet presAssocID="{74D5E0B0-72A5-433A-ADD0-FE6F6DA958A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C803754-1B60-4EC0-9D83-9E4C35D68BD6}" type="pres">
      <dgm:prSet presAssocID="{74D5E0B0-72A5-433A-ADD0-FE6F6DA958A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EFEB9BE-74A3-4589-88CF-0C33C29C65AB}" type="pres">
      <dgm:prSet presAssocID="{AD79F1E8-2002-4BF1-8AD3-6B215261BD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7D698-82A3-43B1-BC42-79174DD7D4D3}" type="presOf" srcId="{ADC39AB8-82FF-49D6-9F9A-79C7E0C79579}" destId="{157AA841-A9F8-4266-8282-0B12AF610FC7}" srcOrd="0" destOrd="0" presId="urn:microsoft.com/office/officeart/2005/8/layout/radial5"/>
    <dgm:cxn modelId="{AEAB0C84-2AD9-41C6-975E-E7465D92A7BA}" type="presOf" srcId="{8B443772-342B-496B-B464-D16FA9AD6505}" destId="{CFFB24A2-06C4-47F2-8451-BB7570DFB3DC}" srcOrd="0" destOrd="0" presId="urn:microsoft.com/office/officeart/2005/8/layout/radial5"/>
    <dgm:cxn modelId="{B8858A65-80F1-4EF2-8BFD-C64BD725FCB7}" type="presOf" srcId="{6DE4BB67-C3EF-4D6E-BD2A-92FBC8634B1D}" destId="{E206C4F9-2C0F-400F-B033-5D41C3DE4FF7}" srcOrd="0" destOrd="0" presId="urn:microsoft.com/office/officeart/2005/8/layout/radial5"/>
    <dgm:cxn modelId="{D700E6CD-DDF2-471F-A2E5-0293CD39956B}" type="presOf" srcId="{D280FBCD-F8F1-4D36-A914-733691CA04CA}" destId="{32B9B835-649B-47F0-9FAD-375BCD4491E0}" srcOrd="0" destOrd="0" presId="urn:microsoft.com/office/officeart/2005/8/layout/radial5"/>
    <dgm:cxn modelId="{A093BDAB-4BE9-4C28-8674-C7DA75549E64}" type="presOf" srcId="{DCEEA9D3-680A-4D56-8AE5-1E0021DD3E24}" destId="{05596255-7E77-4978-8576-CDF2CDEEE888}" srcOrd="1" destOrd="0" presId="urn:microsoft.com/office/officeart/2005/8/layout/radial5"/>
    <dgm:cxn modelId="{1C27D820-2C05-4D06-B241-785A796D9E6F}" srcId="{652BFD80-0F10-4107-A438-8CCB5337811E}" destId="{46965E3F-FFD4-4EC3-9822-58417902B2F7}" srcOrd="2" destOrd="0" parTransId="{DCEEA9D3-680A-4D56-8AE5-1E0021DD3E24}" sibTransId="{8B8DCD60-855E-4B13-BE97-4955CD11985C}"/>
    <dgm:cxn modelId="{857CFF5E-3F64-451B-9A87-6E4F682B3FBF}" srcId="{652BFD80-0F10-4107-A438-8CCB5337811E}" destId="{48D712FE-B522-475C-95B8-BF8BF54C77A4}" srcOrd="3" destOrd="0" parTransId="{ADC39AB8-82FF-49D6-9F9A-79C7E0C79579}" sibTransId="{5B59EE53-3EF1-4EBF-B0D0-744DE7FA4AED}"/>
    <dgm:cxn modelId="{7494F6BE-83A5-4833-83FA-69F15BA7D4E9}" srcId="{652BFD80-0F10-4107-A438-8CCB5337811E}" destId="{AD79F1E8-2002-4BF1-8AD3-6B215261BDE3}" srcOrd="4" destOrd="0" parTransId="{74D5E0B0-72A5-433A-ADD0-FE6F6DA958A0}" sibTransId="{EBD0837C-B925-456A-AA41-5DE259A57B50}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66F9E5A2-F089-4DDF-B3CC-9CD4A2E4B67E}" type="presOf" srcId="{A9980A4D-799D-486B-AA3D-157C693C32C5}" destId="{44DF1B2A-1F38-4512-BA9E-9FDE82950769}" srcOrd="0" destOrd="0" presId="urn:microsoft.com/office/officeart/2005/8/layout/radial5"/>
    <dgm:cxn modelId="{B65F9B44-1042-4506-B0CD-22D4C975C395}" type="presOf" srcId="{AD79F1E8-2002-4BF1-8AD3-6B215261BDE3}" destId="{BEFEB9BE-74A3-4589-88CF-0C33C29C65AB}" srcOrd="0" destOrd="0" presId="urn:microsoft.com/office/officeart/2005/8/layout/radial5"/>
    <dgm:cxn modelId="{A0F77294-7555-41B1-ACA3-CC370A4F1FCA}" type="presOf" srcId="{E01ABC4A-C57A-4D32-B9FE-86643EDDD8A4}" destId="{F63A55AF-04B1-429F-9BF7-52E522A5C825}" srcOrd="1" destOrd="0" presId="urn:microsoft.com/office/officeart/2005/8/layout/radial5"/>
    <dgm:cxn modelId="{98E4EE99-08BB-4BE5-B2CB-4FA8D3B8F053}" type="presOf" srcId="{DCEEA9D3-680A-4D56-8AE5-1E0021DD3E24}" destId="{E1F4BF64-2063-44D7-B2E1-C052C3DFA3B9}" srcOrd="0" destOrd="0" presId="urn:microsoft.com/office/officeart/2005/8/layout/radial5"/>
    <dgm:cxn modelId="{EBB7E21C-9B6E-4241-A23E-E3F167CCAD17}" type="presOf" srcId="{74D5E0B0-72A5-433A-ADD0-FE6F6DA958A0}" destId="{26783212-A4DB-4E9F-8918-DB552A25BA26}" srcOrd="0" destOrd="0" presId="urn:microsoft.com/office/officeart/2005/8/layout/radial5"/>
    <dgm:cxn modelId="{8315CE99-1033-4FA3-BA4C-BA0C6148B357}" type="presOf" srcId="{D280FBCD-F8F1-4D36-A914-733691CA04CA}" destId="{510ABD3C-252E-43A1-86BC-83295A7883A8}" srcOrd="1" destOrd="0" presId="urn:microsoft.com/office/officeart/2005/8/layout/radial5"/>
    <dgm:cxn modelId="{0EB02978-4A88-4690-9794-B25ADA943390}" type="presOf" srcId="{652BFD80-0F10-4107-A438-8CCB5337811E}" destId="{1B5AAB1A-801F-47F0-A79B-C7962C9F4143}" srcOrd="0" destOrd="0" presId="urn:microsoft.com/office/officeart/2005/8/layout/radial5"/>
    <dgm:cxn modelId="{4A5A425E-0D5E-469D-B989-09F2A2AA12DB}" type="presOf" srcId="{46965E3F-FFD4-4EC3-9822-58417902B2F7}" destId="{B8986804-C7E4-4D10-AAED-3A96FD40F081}" srcOrd="0" destOrd="0" presId="urn:microsoft.com/office/officeart/2005/8/layout/radial5"/>
    <dgm:cxn modelId="{BB2706B5-BEB8-416D-A0C5-89C44BD9F90C}" type="presOf" srcId="{ADC39AB8-82FF-49D6-9F9A-79C7E0C79579}" destId="{8DC9488F-1D4C-4598-82AA-7B5500EBE103}" srcOrd="1" destOrd="0" presId="urn:microsoft.com/office/officeart/2005/8/layout/radial5"/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919D3C2A-0A23-42CF-B95C-B8D6DFD5D549}" type="presOf" srcId="{E01ABC4A-C57A-4D32-B9FE-86643EDDD8A4}" destId="{47B2572E-F4DE-45B7-88FE-7FCABC7CD581}" srcOrd="0" destOrd="0" presId="urn:microsoft.com/office/officeart/2005/8/layout/radial5"/>
    <dgm:cxn modelId="{EEA59B58-F8D1-400D-AE00-1A609718C388}" type="presOf" srcId="{74D5E0B0-72A5-433A-ADD0-FE6F6DA958A0}" destId="{CC803754-1B60-4EC0-9D83-9E4C35D68BD6}" srcOrd="1" destOrd="0" presId="urn:microsoft.com/office/officeart/2005/8/layout/radial5"/>
    <dgm:cxn modelId="{FBFD3039-391D-4BF6-9E56-9E9B9E0E620F}" type="presOf" srcId="{48D712FE-B522-475C-95B8-BF8BF54C77A4}" destId="{34F88398-2C27-4C02-BAF2-832EC893B505}" srcOrd="0" destOrd="0" presId="urn:microsoft.com/office/officeart/2005/8/layout/radial5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832F2D33-8836-4744-B70E-1A5DD57350C3}" type="presParOf" srcId="{CFFB24A2-06C4-47F2-8451-BB7570DFB3DC}" destId="{1B5AAB1A-801F-47F0-A79B-C7962C9F4143}" srcOrd="0" destOrd="0" presId="urn:microsoft.com/office/officeart/2005/8/layout/radial5"/>
    <dgm:cxn modelId="{B048B42F-6CBC-46B5-9C87-93E4573AF128}" type="presParOf" srcId="{CFFB24A2-06C4-47F2-8451-BB7570DFB3DC}" destId="{32B9B835-649B-47F0-9FAD-375BCD4491E0}" srcOrd="1" destOrd="0" presId="urn:microsoft.com/office/officeart/2005/8/layout/radial5"/>
    <dgm:cxn modelId="{EE0FAAB8-1A0C-4CD8-BA6D-BF1DC252F989}" type="presParOf" srcId="{32B9B835-649B-47F0-9FAD-375BCD4491E0}" destId="{510ABD3C-252E-43A1-86BC-83295A7883A8}" srcOrd="0" destOrd="0" presId="urn:microsoft.com/office/officeart/2005/8/layout/radial5"/>
    <dgm:cxn modelId="{800ECEE1-DBFA-42A2-8001-29A1AE22CF89}" type="presParOf" srcId="{CFFB24A2-06C4-47F2-8451-BB7570DFB3DC}" destId="{44DF1B2A-1F38-4512-BA9E-9FDE82950769}" srcOrd="2" destOrd="0" presId="urn:microsoft.com/office/officeart/2005/8/layout/radial5"/>
    <dgm:cxn modelId="{8997EC6C-F1DD-4879-B15C-AE981398D3FD}" type="presParOf" srcId="{CFFB24A2-06C4-47F2-8451-BB7570DFB3DC}" destId="{47B2572E-F4DE-45B7-88FE-7FCABC7CD581}" srcOrd="3" destOrd="0" presId="urn:microsoft.com/office/officeart/2005/8/layout/radial5"/>
    <dgm:cxn modelId="{07C570E7-BFA1-4394-81ED-AED5AA03717E}" type="presParOf" srcId="{47B2572E-F4DE-45B7-88FE-7FCABC7CD581}" destId="{F63A55AF-04B1-429F-9BF7-52E522A5C825}" srcOrd="0" destOrd="0" presId="urn:microsoft.com/office/officeart/2005/8/layout/radial5"/>
    <dgm:cxn modelId="{E4893A0A-3BED-4008-AC4C-DBC857C1DF9E}" type="presParOf" srcId="{CFFB24A2-06C4-47F2-8451-BB7570DFB3DC}" destId="{E206C4F9-2C0F-400F-B033-5D41C3DE4FF7}" srcOrd="4" destOrd="0" presId="urn:microsoft.com/office/officeart/2005/8/layout/radial5"/>
    <dgm:cxn modelId="{B3CBD6AB-58D3-4C6E-AC21-073EFB02CF23}" type="presParOf" srcId="{CFFB24A2-06C4-47F2-8451-BB7570DFB3DC}" destId="{E1F4BF64-2063-44D7-B2E1-C052C3DFA3B9}" srcOrd="5" destOrd="0" presId="urn:microsoft.com/office/officeart/2005/8/layout/radial5"/>
    <dgm:cxn modelId="{42FA13C6-8E6D-4F63-A452-10823E66DF40}" type="presParOf" srcId="{E1F4BF64-2063-44D7-B2E1-C052C3DFA3B9}" destId="{05596255-7E77-4978-8576-CDF2CDEEE888}" srcOrd="0" destOrd="0" presId="urn:microsoft.com/office/officeart/2005/8/layout/radial5"/>
    <dgm:cxn modelId="{0D561B1A-BFAA-4F73-A955-A2643A2EF20F}" type="presParOf" srcId="{CFFB24A2-06C4-47F2-8451-BB7570DFB3DC}" destId="{B8986804-C7E4-4D10-AAED-3A96FD40F081}" srcOrd="6" destOrd="0" presId="urn:microsoft.com/office/officeart/2005/8/layout/radial5"/>
    <dgm:cxn modelId="{C893C07D-AC64-4A5D-8910-4ADC9FD4A178}" type="presParOf" srcId="{CFFB24A2-06C4-47F2-8451-BB7570DFB3DC}" destId="{157AA841-A9F8-4266-8282-0B12AF610FC7}" srcOrd="7" destOrd="0" presId="urn:microsoft.com/office/officeart/2005/8/layout/radial5"/>
    <dgm:cxn modelId="{A007A784-038B-404E-9CA7-B7500203FB16}" type="presParOf" srcId="{157AA841-A9F8-4266-8282-0B12AF610FC7}" destId="{8DC9488F-1D4C-4598-82AA-7B5500EBE103}" srcOrd="0" destOrd="0" presId="urn:microsoft.com/office/officeart/2005/8/layout/radial5"/>
    <dgm:cxn modelId="{E2F03342-00DD-40E0-AE8F-0CA35004A872}" type="presParOf" srcId="{CFFB24A2-06C4-47F2-8451-BB7570DFB3DC}" destId="{34F88398-2C27-4C02-BAF2-832EC893B505}" srcOrd="8" destOrd="0" presId="urn:microsoft.com/office/officeart/2005/8/layout/radial5"/>
    <dgm:cxn modelId="{8FCDE5C9-1F33-4331-A93F-B2A0E1F90753}" type="presParOf" srcId="{CFFB24A2-06C4-47F2-8451-BB7570DFB3DC}" destId="{26783212-A4DB-4E9F-8918-DB552A25BA26}" srcOrd="9" destOrd="0" presId="urn:microsoft.com/office/officeart/2005/8/layout/radial5"/>
    <dgm:cxn modelId="{BDD0B3F2-C85B-4EA9-90BC-374DDF8DEBD7}" type="presParOf" srcId="{26783212-A4DB-4E9F-8918-DB552A25BA26}" destId="{CC803754-1B60-4EC0-9D83-9E4C35D68BD6}" srcOrd="0" destOrd="0" presId="urn:microsoft.com/office/officeart/2005/8/layout/radial5"/>
    <dgm:cxn modelId="{C0AAC448-84C2-4315-A293-FEDF65FA9C7E}" type="presParOf" srcId="{CFFB24A2-06C4-47F2-8451-BB7570DFB3DC}" destId="{BEFEB9BE-74A3-4589-88CF-0C33C29C65A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AAB1A-801F-47F0-A79B-C7962C9F4143}">
      <dsp:nvSpPr>
        <dsp:cNvPr id="0" name=""/>
        <dsp:cNvSpPr/>
      </dsp:nvSpPr>
      <dsp:spPr>
        <a:xfrm>
          <a:off x="3474876" y="1794147"/>
          <a:ext cx="1279847" cy="12798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PERN2</a:t>
          </a:r>
          <a:endParaRPr lang="en-US" sz="2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662305" y="1981576"/>
        <a:ext cx="904989" cy="904989"/>
      </dsp:txXfrm>
    </dsp:sp>
    <dsp:sp modelId="{32B9B835-649B-47F0-9FAD-375BCD4491E0}">
      <dsp:nvSpPr>
        <dsp:cNvPr id="0" name=""/>
        <dsp:cNvSpPr/>
      </dsp:nvSpPr>
      <dsp:spPr>
        <a:xfrm rot="16108222">
          <a:off x="3975781" y="1364105"/>
          <a:ext cx="232513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011589" y="1486000"/>
        <a:ext cx="162759" cy="261088"/>
      </dsp:txXfrm>
    </dsp:sp>
    <dsp:sp modelId="{44DF1B2A-1F38-4512-BA9E-9FDE82950769}">
      <dsp:nvSpPr>
        <dsp:cNvPr id="0" name=""/>
        <dsp:cNvSpPr/>
      </dsp:nvSpPr>
      <dsp:spPr>
        <a:xfrm>
          <a:off x="3429001" y="76207"/>
          <a:ext cx="1279847" cy="12798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Research</a:t>
          </a:r>
          <a:endParaRPr lang="en-US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616430" y="263636"/>
        <a:ext cx="904989" cy="904989"/>
      </dsp:txXfrm>
    </dsp:sp>
    <dsp:sp modelId="{47B2572E-F4DE-45B7-88FE-7FCABC7CD581}">
      <dsp:nvSpPr>
        <dsp:cNvPr id="0" name=""/>
        <dsp:cNvSpPr/>
      </dsp:nvSpPr>
      <dsp:spPr>
        <a:xfrm rot="20520000">
          <a:off x="4823855" y="1942040"/>
          <a:ext cx="271265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825846" y="2041644"/>
        <a:ext cx="189886" cy="261088"/>
      </dsp:txXfrm>
    </dsp:sp>
    <dsp:sp modelId="{E206C4F9-2C0F-400F-B033-5D41C3DE4FF7}">
      <dsp:nvSpPr>
        <dsp:cNvPr id="0" name=""/>
        <dsp:cNvSpPr/>
      </dsp:nvSpPr>
      <dsp:spPr>
        <a:xfrm>
          <a:off x="5178855" y="1240490"/>
          <a:ext cx="1279847" cy="12798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Internet</a:t>
          </a:r>
          <a:endParaRPr lang="en-US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5366284" y="1427919"/>
        <a:ext cx="904989" cy="904989"/>
      </dsp:txXfrm>
    </dsp:sp>
    <dsp:sp modelId="{E1F4BF64-2063-44D7-B2E1-C052C3DFA3B9}">
      <dsp:nvSpPr>
        <dsp:cNvPr id="0" name=""/>
        <dsp:cNvSpPr/>
      </dsp:nvSpPr>
      <dsp:spPr>
        <a:xfrm rot="3240000">
          <a:off x="4501212" y="2935031"/>
          <a:ext cx="271265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517985" y="2989143"/>
        <a:ext cx="189886" cy="261088"/>
      </dsp:txXfrm>
    </dsp:sp>
    <dsp:sp modelId="{B8986804-C7E4-4D10-AAED-3A96FD40F081}">
      <dsp:nvSpPr>
        <dsp:cNvPr id="0" name=""/>
        <dsp:cNvSpPr/>
      </dsp:nvSpPr>
      <dsp:spPr>
        <a:xfrm>
          <a:off x="4527993" y="3243638"/>
          <a:ext cx="1279847" cy="12798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Distance Learning</a:t>
          </a:r>
          <a:endParaRPr lang="en-US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715422" y="3431067"/>
        <a:ext cx="904989" cy="904989"/>
      </dsp:txXfrm>
    </dsp:sp>
    <dsp:sp modelId="{157AA841-A9F8-4266-8282-0B12AF610FC7}">
      <dsp:nvSpPr>
        <dsp:cNvPr id="0" name=""/>
        <dsp:cNvSpPr/>
      </dsp:nvSpPr>
      <dsp:spPr>
        <a:xfrm rot="7560000">
          <a:off x="3457121" y="2935031"/>
          <a:ext cx="271265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21727" y="2989143"/>
        <a:ext cx="189886" cy="261088"/>
      </dsp:txXfrm>
    </dsp:sp>
    <dsp:sp modelId="{34F88398-2C27-4C02-BAF2-832EC893B505}">
      <dsp:nvSpPr>
        <dsp:cNvPr id="0" name=""/>
        <dsp:cNvSpPr/>
      </dsp:nvSpPr>
      <dsp:spPr>
        <a:xfrm>
          <a:off x="2421759" y="3243638"/>
          <a:ext cx="1279847" cy="12798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Managed Services</a:t>
          </a:r>
          <a:endParaRPr lang="en-US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609188" y="3431067"/>
        <a:ext cx="904989" cy="904989"/>
      </dsp:txXfrm>
    </dsp:sp>
    <dsp:sp modelId="{26783212-A4DB-4E9F-8918-DB552A25BA26}">
      <dsp:nvSpPr>
        <dsp:cNvPr id="0" name=""/>
        <dsp:cNvSpPr/>
      </dsp:nvSpPr>
      <dsp:spPr>
        <a:xfrm rot="11880000">
          <a:off x="3134479" y="1942040"/>
          <a:ext cx="271265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13867" y="2041644"/>
        <a:ext cx="189886" cy="261088"/>
      </dsp:txXfrm>
    </dsp:sp>
    <dsp:sp modelId="{BEFEB9BE-74A3-4589-88CF-0C33C29C65AB}">
      <dsp:nvSpPr>
        <dsp:cNvPr id="0" name=""/>
        <dsp:cNvSpPr/>
      </dsp:nvSpPr>
      <dsp:spPr>
        <a:xfrm>
          <a:off x="1770897" y="1240490"/>
          <a:ext cx="1279847" cy="127984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Intranet</a:t>
          </a:r>
          <a:endParaRPr lang="en-US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958326" y="1427919"/>
        <a:ext cx="904989" cy="90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72F67-944F-4E8C-A116-B611626A46A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0331B-4D09-4E5E-ACB1-9428D923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6C2C39E-3ADD-4097-858C-12F89374050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C6CDB6-4D61-4389-BD56-43F3F60DC5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rn2@hec.gov.pk" TargetMode="External"/><Relationship Id="rId2" Type="http://schemas.openxmlformats.org/officeDocument/2006/relationships/hyperlink" Target="http://sc.hec.gov.p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33400"/>
            <a:ext cx="5943600" cy="3581400"/>
          </a:xfrm>
        </p:spPr>
        <p:txBody>
          <a:bodyPr/>
          <a:lstStyle/>
          <a:p>
            <a:pPr algn="l" rtl="1"/>
            <a:r>
              <a:rPr lang="en-US" dirty="0"/>
              <a:t>Pakistan Education &amp; Research Network (PERN2) Operations </a:t>
            </a:r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1513" y="5638800"/>
            <a:ext cx="5114778" cy="1101248"/>
          </a:xfrm>
        </p:spPr>
        <p:txBody>
          <a:bodyPr/>
          <a:lstStyle/>
          <a:p>
            <a:r>
              <a:rPr lang="en-US" dirty="0" smtClean="0"/>
              <a:t>Higher Education Commission</a:t>
            </a:r>
          </a:p>
          <a:p>
            <a:r>
              <a:rPr lang="en-US" dirty="0" smtClean="0"/>
              <a:t>Govt of Pakistan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PERN2 </a:t>
            </a:r>
            <a:r>
              <a:rPr lang="en-US" dirty="0" smtClean="0"/>
              <a:t>Network Operations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846320"/>
          </a:xfrm>
        </p:spPr>
        <p:txBody>
          <a:bodyPr/>
          <a:lstStyle/>
          <a:p>
            <a:r>
              <a:rPr lang="en-US" dirty="0"/>
              <a:t>Network Operation </a:t>
            </a:r>
            <a:r>
              <a:rPr lang="en-US" dirty="0" smtClean="0"/>
              <a:t>Center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Central </a:t>
            </a:r>
            <a:r>
              <a:rPr lang="en-US" dirty="0"/>
              <a:t>NOC at HEC national </a:t>
            </a:r>
            <a:r>
              <a:rPr lang="en-US" dirty="0" smtClean="0"/>
              <a:t>TEIR2 </a:t>
            </a:r>
            <a:r>
              <a:rPr lang="en-US" dirty="0"/>
              <a:t>level </a:t>
            </a:r>
            <a:r>
              <a:rPr lang="en-US" dirty="0" smtClean="0"/>
              <a:t>DATACENTER in Islamabad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NOC </a:t>
            </a:r>
            <a:r>
              <a:rPr lang="en-US" dirty="0"/>
              <a:t>Team has been Deputed </a:t>
            </a:r>
            <a:r>
              <a:rPr lang="en-US" dirty="0" smtClean="0"/>
              <a:t>24X7X365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Engineers </a:t>
            </a:r>
            <a:r>
              <a:rPr lang="en-US" dirty="0"/>
              <a:t>are deputed on each </a:t>
            </a:r>
            <a:r>
              <a:rPr lang="en-US" dirty="0" smtClean="0"/>
              <a:t>PERN2 POP </a:t>
            </a:r>
            <a:r>
              <a:rPr lang="en-US" dirty="0"/>
              <a:t>site (Karachi , Lahore, Peshawar, </a:t>
            </a:r>
            <a:r>
              <a:rPr lang="en-US" dirty="0" smtClean="0"/>
              <a:t>	Quetta </a:t>
            </a:r>
            <a:r>
              <a:rPr lang="en-US" dirty="0"/>
              <a:t>&amp; Multan)</a:t>
            </a:r>
          </a:p>
          <a:p>
            <a:endParaRPr lang="en-US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73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533400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PERN2 Network Operations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648200" cy="4479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View of PERN2 Central </a:t>
            </a:r>
            <a:r>
              <a:rPr lang="en-US" dirty="0" smtClean="0"/>
              <a:t>NOC</a:t>
            </a:r>
            <a:endParaRPr lang="en-US" dirty="0"/>
          </a:p>
        </p:txBody>
      </p:sp>
      <p:pic>
        <p:nvPicPr>
          <p:cNvPr id="4" name="Picture 3" descr="E:\AnwarAmjad\HEC\Projects\ICT Infrastructure\Islamabad\DSC00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" y="1981200"/>
            <a:ext cx="812390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7" y="5484"/>
            <a:ext cx="1547163" cy="779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79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PERN2 Network Operations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7239000" cy="4846320"/>
          </a:xfrm>
        </p:spPr>
        <p:txBody>
          <a:bodyPr/>
          <a:lstStyle/>
          <a:p>
            <a:r>
              <a:rPr lang="en-US" dirty="0"/>
              <a:t>Network Monitoring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NMS is </a:t>
            </a:r>
            <a:r>
              <a:rPr lang="en-US" dirty="0" err="1" smtClean="0"/>
              <a:t>Solarwinds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Secondary </a:t>
            </a:r>
            <a:r>
              <a:rPr lang="en-US" dirty="0"/>
              <a:t>NMS is </a:t>
            </a:r>
            <a:r>
              <a:rPr lang="en-US" dirty="0" err="1"/>
              <a:t>Huwaei</a:t>
            </a:r>
            <a:r>
              <a:rPr lang="en-US" dirty="0"/>
              <a:t> </a:t>
            </a:r>
            <a:r>
              <a:rPr lang="en-US" dirty="0" smtClean="0"/>
              <a:t>DMS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Multisite </a:t>
            </a:r>
            <a:r>
              <a:rPr lang="en-US" dirty="0"/>
              <a:t>Monitoring (Islamabad – Karachi) </a:t>
            </a:r>
            <a:r>
              <a:rPr lang="en-US" dirty="0" smtClean="0"/>
              <a:t>- Redundancy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Access to Universities / </a:t>
            </a:r>
            <a:r>
              <a:rPr lang="en-US" dirty="0" smtClean="0"/>
              <a:t>Engineers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24X7 </a:t>
            </a:r>
            <a:r>
              <a:rPr lang="en-US" dirty="0"/>
              <a:t>Monitoring </a:t>
            </a:r>
          </a:p>
          <a:p>
            <a:endParaRPr lang="en-US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470963" cy="74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74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PERN2 Network Operations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572000" cy="4479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PERN2 NMS</a:t>
            </a:r>
            <a:endParaRPr lang="en-US" dirty="0"/>
          </a:p>
        </p:txBody>
      </p:sp>
      <p:pic>
        <p:nvPicPr>
          <p:cNvPr id="4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92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7" y="5484"/>
            <a:ext cx="1470963" cy="74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8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http://nms.hec.gov.pk/Orion/Netperfmon/Chart.aspx?ChartName=MMAvgBps&amp;Title=&amp;SubTitle=&amp;SubTitle2=&amp;Width=640&amp;Height=0&amp;NetObject=I:7&amp;CustomPollerID=&amp;SampleSize=1D&amp;Period=Last%2030%20Days&amp;FontSize=1&amp;NetObjectPrefix=&amp;SubsetColor=&amp;RYSubsetColor=&amp;Printable=true&amp;ShowTrend=True&amp;ResourceID=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86" y="1905000"/>
            <a:ext cx="4218039" cy="25146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4268788" cy="113188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sz="1400" u="sng" dirty="0" smtClean="0">
              <a:solidFill>
                <a:schemeClr val="accent2"/>
              </a:solidFill>
              <a:latin typeface="+mj-lt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en-US" sz="1400" u="sng" dirty="0" smtClean="0">
              <a:solidFill>
                <a:schemeClr val="accent2"/>
              </a:solidFill>
              <a:latin typeface="+mj-lt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en-US" sz="1400" u="sng" dirty="0" smtClean="0">
              <a:solidFill>
                <a:schemeClr val="accent2"/>
              </a:solidFill>
              <a:latin typeface="+mj-lt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1400" u="sng" dirty="0" smtClean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Last 30 Days Graph of PTCL link at ISB</a:t>
            </a:r>
          </a:p>
          <a:p>
            <a:pPr>
              <a:defRPr/>
            </a:pPr>
            <a:r>
              <a:rPr lang="en-US" sz="1400" u="sng" dirty="0" smtClean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110-MB Bandwidth</a:t>
            </a:r>
          </a:p>
        </p:txBody>
      </p:sp>
      <p:pic>
        <p:nvPicPr>
          <p:cNvPr id="14341" name="Picture 2" descr="http://nms.hec.gov.pk/Orion/Netperfmon/Chart.aspx?ChartName=MMAvgBps&amp;Title=&amp;SubTitle=&amp;SubTitle2=&amp;Width=640&amp;Height=0&amp;NetObject=I:430&amp;CustomPollerID=&amp;SampleSize=1D&amp;Period=Last%2030%20Days&amp;FontSize=1&amp;NetObjectPrefix=&amp;SubsetColor=&amp;RYSubsetColor=&amp;Printable=true&amp;ShowTrend=True&amp;ResourceID=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4038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98714" y="4278312"/>
            <a:ext cx="4040188" cy="52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400" b="1" u="sng" kern="0" dirty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Last 30 Days Graph of TW1 link at ISB</a:t>
            </a:r>
          </a:p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400" b="1" u="sng" kern="0" dirty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200MB Bandwidth</a:t>
            </a:r>
          </a:p>
        </p:txBody>
      </p:sp>
      <p:pic>
        <p:nvPicPr>
          <p:cNvPr id="14343" name="Picture 6" descr="http://nms.hec.gov.pk/Orion/Netperfmon/Chart.aspx?ChartName=MMAvgBps&amp;Title=&amp;SubTitle=&amp;SubTitle2=&amp;Width=640&amp;Height=0&amp;NetObject=I:696&amp;CustomPollerID=&amp;SampleSize=1D&amp;Period=Last%2030%20Days&amp;FontSize=1&amp;NetObjectPrefix=&amp;SubsetColor=&amp;RYSubsetColor=&amp;Printable=true&amp;ShowTrend=True&amp;ResourceID=2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1801" y="1828800"/>
            <a:ext cx="3911600" cy="2209800"/>
          </a:xfr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19600" y="685800"/>
            <a:ext cx="3733800" cy="1066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1400" u="sng" dirty="0" smtClean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Last 30 Days Graph of TWI link at KHI</a:t>
            </a:r>
          </a:p>
          <a:p>
            <a:pPr>
              <a:defRPr/>
            </a:pPr>
            <a:r>
              <a:rPr lang="en-US" sz="1400" u="sng" dirty="0" smtClean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155MB Bandwidth</a:t>
            </a:r>
          </a:p>
        </p:txBody>
      </p:sp>
      <p:pic>
        <p:nvPicPr>
          <p:cNvPr id="14345" name="Picture 8" descr="http://nms.hec.gov.pk/Orion/Netperfmon/Chart.aspx?ChartName=MMAvgBps&amp;Title=&amp;SubTitle=&amp;SubTitle2=&amp;Width=640&amp;Height=0&amp;NetObject=I:381&amp;CustomPollerID=&amp;SampleSize=1D&amp;Period=Last%2030%20Days&amp;FontSize=1&amp;NetObjectPrefix=&amp;SubsetColor=&amp;RYSubsetColor=&amp;Printable=true&amp;ShowTrend=True&amp;ResourceID=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16701"/>
            <a:ext cx="3810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267200" y="4191000"/>
            <a:ext cx="3886200" cy="5334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400" u="sng" dirty="0" smtClean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Last 30 Days Graph of TWI link at LHR</a:t>
            </a:r>
          </a:p>
          <a:p>
            <a:pPr>
              <a:defRPr/>
            </a:pPr>
            <a:r>
              <a:rPr lang="en-US" sz="1400" u="sng" dirty="0" smtClean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265MB Bandwidth</a:t>
            </a:r>
          </a:p>
        </p:txBody>
      </p:sp>
    </p:spTree>
    <p:extLst>
      <p:ext uri="{BB962C8B-B14F-4D97-AF65-F5344CB8AC3E}">
        <p14:creationId xmlns:p14="http://schemas.microsoft.com/office/powerpoint/2010/main" val="2091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655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Customer Relationship Management (CRM)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846320"/>
          </a:xfrm>
        </p:spPr>
        <p:txBody>
          <a:bodyPr/>
          <a:lstStyle/>
          <a:p>
            <a:r>
              <a:rPr lang="en-US" dirty="0"/>
              <a:t>Service Communicator</a:t>
            </a:r>
          </a:p>
          <a:p>
            <a:pPr marL="635000" lvl="1" indent="-342900"/>
            <a:r>
              <a:rPr lang="en-US" dirty="0"/>
              <a:t>Generates Tickets</a:t>
            </a:r>
          </a:p>
          <a:p>
            <a:pPr marL="635000" lvl="1" indent="-342900"/>
            <a:r>
              <a:rPr lang="en-US" dirty="0">
                <a:hlinkClick r:id="rId2"/>
              </a:rPr>
              <a:t>http://sc.hec.gov.pk</a:t>
            </a:r>
            <a:endParaRPr lang="en-US" dirty="0"/>
          </a:p>
          <a:p>
            <a:pPr marL="635000" lvl="1" indent="-342900"/>
            <a:r>
              <a:rPr lang="en-US" dirty="0"/>
              <a:t>Account of Every University / Institutes Available.</a:t>
            </a:r>
          </a:p>
          <a:p>
            <a:pPr marL="635000" lvl="1" indent="-342900"/>
            <a:r>
              <a:rPr lang="en-US" dirty="0"/>
              <a:t>They can log their Complain through this portal.</a:t>
            </a:r>
          </a:p>
          <a:p>
            <a:pPr marL="635000" lvl="1" indent="-342900"/>
            <a:r>
              <a:rPr lang="en-US" dirty="0"/>
              <a:t>24/7 Help Line also Available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b="1" dirty="0"/>
              <a:t>111-11PERN &amp;</a:t>
            </a:r>
            <a:r>
              <a:rPr lang="en-US" b="1" dirty="0" smtClean="0"/>
              <a:t> 051-9040PERN</a:t>
            </a:r>
            <a:endParaRPr lang="en-US" dirty="0"/>
          </a:p>
          <a:p>
            <a:pPr marL="635000" lvl="1" indent="-342900"/>
            <a:r>
              <a:rPr lang="en-US" dirty="0"/>
              <a:t>Complain also can log by email </a:t>
            </a:r>
            <a:r>
              <a:rPr lang="en-US" dirty="0">
                <a:hlinkClick r:id="rId3"/>
              </a:rPr>
              <a:t>pern2@hec.gov.pk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7" y="5484"/>
            <a:ext cx="1470963" cy="74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7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3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470963" cy="74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8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PERN2 </a:t>
            </a:r>
            <a:r>
              <a:rPr lang="en-US" sz="2800" dirty="0"/>
              <a:t>Network </a:t>
            </a:r>
            <a:r>
              <a:rPr lang="en-US" sz="2800" dirty="0" smtClean="0"/>
              <a:t>Overview and key objectives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Interconnectivity </a:t>
            </a:r>
            <a:r>
              <a:rPr lang="en-US" sz="2800" dirty="0"/>
              <a:t>between </a:t>
            </a:r>
            <a:r>
              <a:rPr lang="en-US" sz="2800" dirty="0" smtClean="0"/>
              <a:t>PERN2 </a:t>
            </a:r>
            <a:r>
              <a:rPr lang="en-US" sz="2800" dirty="0"/>
              <a:t>and </a:t>
            </a:r>
            <a:r>
              <a:rPr lang="en-US" sz="2800" dirty="0" smtClean="0"/>
              <a:t>other NREN`s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PERN2 </a:t>
            </a:r>
            <a:r>
              <a:rPr lang="en-US" sz="2800" dirty="0" smtClean="0"/>
              <a:t>NOC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53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239000" cy="837334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PERN2 Overview			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239000" cy="4846320"/>
          </a:xfrm>
        </p:spPr>
        <p:txBody>
          <a:bodyPr>
            <a:noAutofit/>
          </a:bodyPr>
          <a:lstStyle/>
          <a:p>
            <a:r>
              <a:rPr lang="en-US" sz="2400" dirty="0"/>
              <a:t>Pakistan’s National Education &amp; Research Network.</a:t>
            </a:r>
          </a:p>
          <a:p>
            <a:r>
              <a:rPr lang="en-US" sz="2400" dirty="0"/>
              <a:t>A Digital Dedicated Communication Network interlinking </a:t>
            </a:r>
            <a:r>
              <a:rPr lang="en-US" sz="2400" dirty="0" smtClean="0"/>
              <a:t>156</a:t>
            </a:r>
            <a:r>
              <a:rPr lang="en-US" sz="2400" dirty="0" smtClean="0"/>
              <a:t> </a:t>
            </a:r>
            <a:r>
              <a:rPr lang="en-US" sz="2400" dirty="0"/>
              <a:t>Public &amp; Private Sector Universities in Pakistan.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vision to enhance the Education &amp; Research capabilities among the students of Pakistan.</a:t>
            </a:r>
          </a:p>
          <a:p>
            <a:r>
              <a:rPr lang="en-US" sz="2400" dirty="0"/>
              <a:t>Provide integration of data banks, collaboration for research and development activities and up-gradation of teaching and learning skills.</a:t>
            </a:r>
          </a:p>
          <a:p>
            <a:r>
              <a:rPr lang="en-US" sz="2400" dirty="0"/>
              <a:t>Connected to other Education &amp; Research </a:t>
            </a:r>
            <a:r>
              <a:rPr lang="en-US" sz="2400" dirty="0" smtClean="0"/>
              <a:t>Networks </a:t>
            </a:r>
            <a:r>
              <a:rPr lang="en-US" sz="2400" dirty="0"/>
              <a:t>World </a:t>
            </a:r>
            <a:r>
              <a:rPr lang="en-US" sz="2400" dirty="0" smtClean="0"/>
              <a:t>wide for fruitful R&amp;D.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35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PERN2 Overview (contd..)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495800" cy="600384"/>
          </a:xfrm>
        </p:spPr>
        <p:txBody>
          <a:bodyPr/>
          <a:lstStyle/>
          <a:p>
            <a:r>
              <a:rPr lang="en-US" dirty="0" smtClean="0"/>
              <a:t>PERN2 Motive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222423"/>
              </p:ext>
            </p:extLst>
          </p:nvPr>
        </p:nvGraphicFramePr>
        <p:xfrm>
          <a:off x="7374" y="1981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5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021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1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239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PERN2 Overview (contd..)</a:t>
            </a:r>
            <a:r>
              <a:rPr lang="en-US" sz="3600" dirty="0"/>
              <a:t>		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846320"/>
          </a:xfrm>
        </p:spPr>
        <p:txBody>
          <a:bodyPr>
            <a:noAutofit/>
          </a:bodyPr>
          <a:lstStyle/>
          <a:p>
            <a:r>
              <a:rPr lang="en-US" dirty="0"/>
              <a:t>PERN2 Network Overview &amp; Transmission Services Overview </a:t>
            </a:r>
            <a:endParaRPr lang="en-US" dirty="0" smtClean="0"/>
          </a:p>
          <a:p>
            <a:pPr marL="693738" indent="0">
              <a:tabLst>
                <a:tab pos="693738" algn="l"/>
              </a:tabLst>
              <a:defRPr/>
            </a:pPr>
            <a:r>
              <a:rPr lang="en-US" dirty="0"/>
              <a:t>Network up-gradation through</a:t>
            </a:r>
          </a:p>
          <a:p>
            <a:pPr marL="1430338" lvl="1" indent="0">
              <a:defRPr/>
            </a:pPr>
            <a:r>
              <a:rPr lang="en-US" sz="2200" dirty="0" smtClean="0"/>
              <a:t>Three (3) </a:t>
            </a:r>
            <a:r>
              <a:rPr lang="en-US" sz="2200" dirty="0"/>
              <a:t>Regional </a:t>
            </a:r>
            <a:r>
              <a:rPr lang="en-US" sz="2200" dirty="0" smtClean="0"/>
              <a:t>Access </a:t>
            </a:r>
            <a:r>
              <a:rPr lang="en-US" sz="2200" dirty="0" err="1" smtClean="0"/>
              <a:t>PoPs</a:t>
            </a:r>
            <a:r>
              <a:rPr lang="en-US" sz="2200" dirty="0" smtClean="0"/>
              <a:t> </a:t>
            </a:r>
          </a:p>
          <a:p>
            <a:pPr marL="1430338" lvl="1" indent="0">
              <a:defRPr/>
            </a:pPr>
            <a:r>
              <a:rPr lang="en-US" sz="2200" dirty="0" smtClean="0"/>
              <a:t>Twelve </a:t>
            </a:r>
            <a:r>
              <a:rPr lang="en-US" sz="2200" dirty="0"/>
              <a:t>(12) </a:t>
            </a:r>
            <a:r>
              <a:rPr lang="en-US" sz="2200" dirty="0" smtClean="0"/>
              <a:t>Local Access </a:t>
            </a:r>
            <a:r>
              <a:rPr lang="en-US" sz="2200" dirty="0" err="1"/>
              <a:t>PoPs</a:t>
            </a:r>
            <a:r>
              <a:rPr lang="en-US" sz="2200" dirty="0"/>
              <a:t> </a:t>
            </a:r>
            <a:r>
              <a:rPr lang="en-US" sz="2200" dirty="0" smtClean="0"/>
              <a:t> in major cities</a:t>
            </a:r>
            <a:endParaRPr lang="en-US" sz="2200" dirty="0"/>
          </a:p>
          <a:p>
            <a:pPr marL="633413" indent="163513">
              <a:defRPr/>
            </a:pPr>
            <a:r>
              <a:rPr lang="en-US" dirty="0" smtClean="0"/>
              <a:t>10Gbps metro </a:t>
            </a:r>
            <a:r>
              <a:rPr lang="en-US" dirty="0"/>
              <a:t>rings in Karachi, </a:t>
            </a:r>
            <a:r>
              <a:rPr lang="en-US" dirty="0" smtClean="0"/>
              <a:t>Lahore &amp; Islamabad</a:t>
            </a:r>
            <a:endParaRPr lang="en-US" dirty="0"/>
          </a:p>
          <a:p>
            <a:pPr marL="633413" indent="163513">
              <a:defRPr/>
            </a:pPr>
            <a:r>
              <a:rPr lang="en-US" dirty="0" smtClean="0"/>
              <a:t>5Gbps </a:t>
            </a:r>
            <a:r>
              <a:rPr lang="en-US" dirty="0"/>
              <a:t>Commodity </a:t>
            </a:r>
            <a:r>
              <a:rPr lang="en-US" dirty="0" smtClean="0"/>
              <a:t>Internet bandwidth</a:t>
            </a:r>
            <a:endParaRPr lang="en-US" dirty="0"/>
          </a:p>
          <a:p>
            <a:pPr marL="633413" indent="163513">
              <a:defRPr/>
            </a:pPr>
            <a:r>
              <a:rPr lang="en-US" dirty="0" smtClean="0"/>
              <a:t>1Gbps (40 times faster) </a:t>
            </a:r>
            <a:r>
              <a:rPr lang="en-US" dirty="0"/>
              <a:t>connectivity to all the </a:t>
            </a:r>
            <a:r>
              <a:rPr lang="en-US" dirty="0" smtClean="0"/>
              <a:t>Universities/institutes </a:t>
            </a:r>
            <a:r>
              <a:rPr lang="en-US" dirty="0"/>
              <a:t>connected to PERN2</a:t>
            </a:r>
          </a:p>
          <a:p>
            <a:pPr marL="633413" indent="163513">
              <a:defRPr/>
            </a:pPr>
            <a:r>
              <a:rPr lang="en-US" dirty="0" smtClean="0"/>
              <a:t>155Mbps Link with TEIN3</a:t>
            </a:r>
            <a:endParaRPr lang="en-US" dirty="0"/>
          </a:p>
          <a:p>
            <a:pPr marL="796925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29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946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3" imgW="9447276" imgH="10993526" progId="Visio.Drawing.11">
                  <p:embed/>
                </p:oleObj>
              </mc:Choice>
              <mc:Fallback>
                <p:oleObj name="Visio" r:id="rId3" imgW="9447276" imgH="109935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Interconnectivity between </a:t>
            </a:r>
            <a:r>
              <a:rPr lang="en-US" sz="4000" dirty="0" smtClean="0"/>
              <a:t>pern2 </a:t>
            </a:r>
            <a:r>
              <a:rPr lang="en-US" sz="4000" dirty="0"/>
              <a:t>and </a:t>
            </a:r>
            <a:r>
              <a:rPr lang="en-US" sz="4000" dirty="0" smtClean="0"/>
              <a:t>other </a:t>
            </a:r>
            <a:r>
              <a:rPr lang="en-US" sz="4000" dirty="0" err="1" smtClean="0"/>
              <a:t>nren’</a:t>
            </a:r>
            <a:r>
              <a:rPr lang="en-US" sz="2700" dirty="0" err="1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239000" cy="48463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Partners Role in PERN2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PERN2 Linkage to other NREN`s &amp; current status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Applications &amp; Research Project</a:t>
            </a:r>
          </a:p>
          <a:p>
            <a:endParaRPr lang="en-US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0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239000" cy="1143000"/>
          </a:xfrm>
        </p:spPr>
        <p:txBody>
          <a:bodyPr/>
          <a:lstStyle/>
          <a:p>
            <a:r>
              <a:rPr lang="en-US" sz="3600" dirty="0"/>
              <a:t>Interconnectivity between pern2 and other </a:t>
            </a:r>
            <a:r>
              <a:rPr lang="en-US" sz="3600" dirty="0" err="1" smtClean="0"/>
              <a:t>nren’</a:t>
            </a:r>
            <a:r>
              <a:rPr lang="en-US" sz="2400" dirty="0" err="1" smtClean="0"/>
              <a:t>S</a:t>
            </a:r>
            <a:r>
              <a:rPr lang="en-US" sz="2400" dirty="0" smtClean="0"/>
              <a:t>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Partners</a:t>
            </a:r>
          </a:p>
          <a:p>
            <a:pPr marL="698500" indent="-228600" algn="just"/>
            <a:r>
              <a:rPr lang="en-US" dirty="0"/>
              <a:t>Asia-Pacific Advance Network</a:t>
            </a:r>
          </a:p>
          <a:p>
            <a:pPr marL="936244" lvl="2" algn="just">
              <a:tabLst>
                <a:tab pos="1031875" algn="l"/>
              </a:tabLst>
            </a:pPr>
            <a:r>
              <a:rPr lang="en-US" sz="1700" dirty="0">
                <a:solidFill>
                  <a:schemeClr val="tx1"/>
                </a:solidFill>
              </a:rPr>
              <a:t>Primary Member of APAN of Asia and Australia </a:t>
            </a:r>
          </a:p>
          <a:p>
            <a:pPr marL="698500" indent="-228600" algn="just"/>
            <a:r>
              <a:rPr lang="en-US" dirty="0" smtClean="0"/>
              <a:t>Pak-EC Joint </a:t>
            </a:r>
            <a:r>
              <a:rPr lang="en-US" dirty="0"/>
              <a:t>Commission on Science &amp; Technology</a:t>
            </a:r>
          </a:p>
          <a:p>
            <a:pPr marL="936244" lvl="2" algn="just"/>
            <a:r>
              <a:rPr lang="en-US" sz="1700" dirty="0">
                <a:solidFill>
                  <a:schemeClr val="tx1"/>
                </a:solidFill>
              </a:rPr>
              <a:t>DANTE: Collaborating partner representing GEANT2 of Europe and TEIN2/3 of ASEM (Asia-Europe Meeting)</a:t>
            </a:r>
          </a:p>
          <a:p>
            <a:pPr marL="698500" indent="-228600" algn="just"/>
            <a:r>
              <a:rPr lang="en-US" dirty="0"/>
              <a:t>Pak-US Joint Commission on Science &amp; Technology</a:t>
            </a:r>
          </a:p>
          <a:p>
            <a:pPr marL="936244" lvl="2" algn="just"/>
            <a:r>
              <a:rPr lang="en-US" sz="1700" dirty="0">
                <a:solidFill>
                  <a:schemeClr val="tx1"/>
                </a:solidFill>
              </a:rPr>
              <a:t>NSF/IU: Collaborating partner representing Internet2 of USA</a:t>
            </a:r>
          </a:p>
          <a:p>
            <a:pPr marL="698500" indent="-228600" algn="just"/>
            <a:r>
              <a:rPr lang="en-US" dirty="0"/>
              <a:t>Pakistan-UAE Partnership on NRENs (in progress)</a:t>
            </a:r>
          </a:p>
          <a:p>
            <a:pPr marL="936244" lvl="2" algn="just"/>
            <a:r>
              <a:rPr lang="en-US" sz="1700" dirty="0" err="1">
                <a:solidFill>
                  <a:schemeClr val="tx1"/>
                </a:solidFill>
              </a:rPr>
              <a:t>Ankabut</a:t>
            </a:r>
            <a:r>
              <a:rPr lang="en-US" sz="1700" dirty="0">
                <a:solidFill>
                  <a:schemeClr val="tx1"/>
                </a:solidFill>
              </a:rPr>
              <a:t>: Collaborative partner representing NREN of UAE</a:t>
            </a:r>
          </a:p>
          <a:p>
            <a:pPr marL="698500" indent="-228600"/>
            <a:endParaRPr lang="en-US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13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PERN2 Network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Operation Center</a:t>
            </a:r>
          </a:p>
          <a:p>
            <a:r>
              <a:rPr lang="en-US" dirty="0"/>
              <a:t>Network Management System</a:t>
            </a:r>
          </a:p>
          <a:p>
            <a:r>
              <a:rPr lang="en-US" dirty="0"/>
              <a:t>Customer Relationship Management (CRM)</a:t>
            </a:r>
          </a:p>
          <a:p>
            <a:r>
              <a:rPr lang="en-US" dirty="0"/>
              <a:t>Information Store &amp; Web portal</a:t>
            </a:r>
          </a:p>
          <a:p>
            <a:r>
              <a:rPr lang="en-US" dirty="0"/>
              <a:t>Security portal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7" y="5484"/>
            <a:ext cx="1725612" cy="86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56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2946</TotalTime>
  <Words>483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Visio</vt:lpstr>
      <vt:lpstr>Pakistan Education &amp; Research Network (PERN2) Operations </vt:lpstr>
      <vt:lpstr>Agenda</vt:lpstr>
      <vt:lpstr>   PERN2 Overview     </vt:lpstr>
      <vt:lpstr>PERN2 Overview (contd..) </vt:lpstr>
      <vt:lpstr>PERN2 Overview (contd..)    </vt:lpstr>
      <vt:lpstr>PowerPoint Presentation</vt:lpstr>
      <vt:lpstr>Interconnectivity between pern2 and other nren’S</vt:lpstr>
      <vt:lpstr>Interconnectivity between pern2 and other nren’S (Contd..)</vt:lpstr>
      <vt:lpstr>PERN2 Network Operations</vt:lpstr>
      <vt:lpstr>PERN2 Network Operations (CONTD..)</vt:lpstr>
      <vt:lpstr>PERN2 Network Operations (CONTD..)</vt:lpstr>
      <vt:lpstr>PERN2 Network Operations (CONTD..)</vt:lpstr>
      <vt:lpstr>PERN2 Network Operations (CONTD..)</vt:lpstr>
      <vt:lpstr>PowerPoint Presentation</vt:lpstr>
      <vt:lpstr>Customer Relationship Management (CRM)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Waqas</dc:creator>
  <cp:lastModifiedBy>Ishtiaq Ahmed</cp:lastModifiedBy>
  <cp:revision>58</cp:revision>
  <dcterms:created xsi:type="dcterms:W3CDTF">2010-08-01T11:09:38Z</dcterms:created>
  <dcterms:modified xsi:type="dcterms:W3CDTF">2013-11-25T10:50:26Z</dcterms:modified>
</cp:coreProperties>
</file>